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3" r:id="rId3"/>
    <p:sldId id="334" r:id="rId4"/>
    <p:sldId id="341" r:id="rId5"/>
    <p:sldId id="337" r:id="rId6"/>
    <p:sldId id="338" r:id="rId7"/>
    <p:sldId id="340" r:id="rId8"/>
    <p:sldId id="343" r:id="rId9"/>
    <p:sldId id="342" r:id="rId10"/>
  </p:sldIdLst>
  <p:sldSz cx="9144000" cy="6858000" type="screen4x3"/>
  <p:notesSz cx="9926638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7A6"/>
    <a:srgbClr val="66CCFF"/>
    <a:srgbClr val="2E3192"/>
    <a:srgbClr val="008EB0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1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7" y="1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7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0B1C26-F924-43E7-B7E8-D79817D874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4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1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2" y="3229794"/>
            <a:ext cx="7942238" cy="305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F22B3F-FEA8-4EDF-8780-A36BEF0DD9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919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7E84E4-9007-4037-92D6-C9E97ED85490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19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7FA22-B17C-4FB1-A303-5B039594121F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4993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30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9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00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4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28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7" descr="routes_into_languag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149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319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5B57A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B57A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B57A6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B57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476672"/>
            <a:ext cx="5688632" cy="2663602"/>
          </a:xfrm>
        </p:spPr>
        <p:txBody>
          <a:bodyPr/>
          <a:lstStyle/>
          <a:p>
            <a:pPr algn="r"/>
            <a:r>
              <a:rPr lang="en-GB" sz="3200" b="1" dirty="0" smtClean="0"/>
              <a:t>Leading The Way</a:t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US" sz="3200" dirty="0" smtClean="0"/>
              <a:t>The Senior Student Language Ambassador Team</a:t>
            </a:r>
            <a:endParaRPr lang="en-GB" altLang="en-US" sz="32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65625"/>
            <a:ext cx="5761038" cy="16065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altLang="en-US" sz="2400" dirty="0" smtClean="0"/>
              <a:t>Dr Elizabeth Andersen, Liam Innis, Sophie Stewart &amp; </a:t>
            </a:r>
            <a:r>
              <a:rPr lang="en-GB" altLang="en-US" sz="2400" dirty="0" err="1" smtClean="0"/>
              <a:t>Ruta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Vaiciute</a:t>
            </a:r>
            <a:endParaRPr lang="en-GB" alt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GB" altLang="en-US" sz="2400" dirty="0"/>
          </a:p>
          <a:p>
            <a:pPr algn="l" eaLnBrk="1" hangingPunct="1">
              <a:lnSpc>
                <a:spcPct val="80000"/>
              </a:lnSpc>
            </a:pPr>
            <a:r>
              <a:rPr lang="en-GB" altLang="en-US" sz="2400" dirty="0"/>
              <a:t>Routes into Languages North East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100" name="Picture 4" descr="J:\Humanities\LLAS\ROUTES INTO LANGUAGES 2013-2016\HEFCE\HEFCE logo JPEG white 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876925"/>
            <a:ext cx="19859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Student Language Ambassadors</a:t>
            </a: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20068"/>
          <a:stretch>
            <a:fillRect/>
          </a:stretch>
        </p:blipFill>
        <p:spPr bwMode="auto">
          <a:xfrm>
            <a:off x="0" y="3260725"/>
            <a:ext cx="91646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457200" y="62468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rgbClr val="005BA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rgbClr val="005BAA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BAA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400" dirty="0">
              <a:solidFill>
                <a:srgbClr val="00468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913" y="1417638"/>
            <a:ext cx="87852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005BA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rgbClr val="005BAA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BAA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“</a:t>
            </a:r>
            <a:r>
              <a:rPr lang="en-GB" altLang="en-US" sz="24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Student Language Ambassadors are not teachers. We are also not pupils. We are somewhere in between.”</a:t>
            </a:r>
          </a:p>
          <a:p>
            <a:pPr algn="r" eaLnBrk="1" hangingPunct="1"/>
            <a:endParaRPr lang="en-US" altLang="en-US" sz="1050" dirty="0">
              <a:solidFill>
                <a:srgbClr val="5B57A6"/>
              </a:solidFill>
              <a:latin typeface="+mn-lt"/>
              <a:ea typeface="ＭＳ Ｐゴシック" charset="-128"/>
            </a:endParaRPr>
          </a:p>
          <a:p>
            <a:pPr algn="r" eaLnBrk="1" hangingPunct="1"/>
            <a:r>
              <a:rPr lang="en-US" altLang="en-US" sz="1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Poppy Shuttleworth</a:t>
            </a:r>
          </a:p>
          <a:p>
            <a:pPr algn="r" eaLnBrk="1" hangingPunct="1"/>
            <a:r>
              <a:rPr lang="en-US" altLang="en-US" sz="1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Senior Student Language Ambassador 2012-14</a:t>
            </a:r>
          </a:p>
        </p:txBody>
      </p:sp>
    </p:spTree>
    <p:extLst>
      <p:ext uri="{BB962C8B-B14F-4D97-AF65-F5344CB8AC3E}">
        <p14:creationId xmlns:p14="http://schemas.microsoft.com/office/powerpoint/2010/main" val="26383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Recruitment &amp; Selection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954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005BA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rgbClr val="005BAA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BAA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B0F0"/>
                </a:solidFill>
              </a:rPr>
              <a:t>Application: </a:t>
            </a:r>
            <a:r>
              <a:rPr lang="en-US" altLang="en-US" dirty="0">
                <a:solidFill>
                  <a:srgbClr val="5B57A6"/>
                </a:solidFill>
              </a:rPr>
              <a:t>application form and CV with letter of motivation</a:t>
            </a:r>
          </a:p>
          <a:p>
            <a:pPr algn="ctr" eaLnBrk="1" hangingPunct="1"/>
            <a:r>
              <a:rPr lang="en-US" altLang="en-US" sz="2000" dirty="0"/>
              <a:t>+</a:t>
            </a:r>
          </a:p>
          <a:p>
            <a:pPr algn="ctr" eaLnBrk="1" hangingPunct="1"/>
            <a:r>
              <a:rPr lang="en-US" altLang="en-US" dirty="0">
                <a:solidFill>
                  <a:srgbClr val="00B0F0"/>
                </a:solidFill>
              </a:rPr>
              <a:t>Interview: </a:t>
            </a:r>
            <a:r>
              <a:rPr lang="en-US" altLang="en-US" dirty="0">
                <a:solidFill>
                  <a:srgbClr val="5B57A6"/>
                </a:solidFill>
              </a:rPr>
              <a:t>mini presentation, Q&amp;A and scenario task</a:t>
            </a:r>
          </a:p>
          <a:p>
            <a:pPr algn="ctr" eaLnBrk="1" hangingPunct="1"/>
            <a:r>
              <a:rPr lang="en-US" altLang="en-US" sz="2000" dirty="0"/>
              <a:t>+</a:t>
            </a:r>
          </a:p>
          <a:p>
            <a:pPr algn="ctr" eaLnBrk="1" hangingPunct="1"/>
            <a:r>
              <a:rPr lang="en-US" altLang="en-US" dirty="0">
                <a:solidFill>
                  <a:srgbClr val="00B0F0"/>
                </a:solidFill>
              </a:rPr>
              <a:t>Training: </a:t>
            </a:r>
            <a:r>
              <a:rPr lang="en-US" altLang="en-US" dirty="0">
                <a:solidFill>
                  <a:srgbClr val="5B57A6"/>
                </a:solidFill>
              </a:rPr>
              <a:t>half-day interactive session regionally with a small number invited to additional national training</a:t>
            </a:r>
          </a:p>
        </p:txBody>
      </p:sp>
      <p:pic>
        <p:nvPicPr>
          <p:cNvPr id="4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 dirty="0" smtClean="0"/>
              <a:t>The Senior Student Ambassadors</a:t>
            </a:r>
            <a:endParaRPr lang="en-GB" dirty="0"/>
          </a:p>
        </p:txBody>
      </p:sp>
      <p:pic>
        <p:nvPicPr>
          <p:cNvPr id="5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nut 7"/>
          <p:cNvSpPr/>
          <p:nvPr/>
        </p:nvSpPr>
        <p:spPr>
          <a:xfrm>
            <a:off x="2771800" y="1984595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837346" y="1772816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7596336" y="2134567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987824" y="2883773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 b="45087"/>
          <a:stretch/>
        </p:blipFill>
        <p:spPr bwMode="auto">
          <a:xfrm>
            <a:off x="-24893" y="1417638"/>
            <a:ext cx="9164638" cy="24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nut 12"/>
          <p:cNvSpPr/>
          <p:nvPr/>
        </p:nvSpPr>
        <p:spPr>
          <a:xfrm>
            <a:off x="2771800" y="1629417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837346" y="1472770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628493" y="1829100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87824" y="2528595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938" y="3837776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Elite team of 5 dedicated Student Ambassadors</a:t>
            </a:r>
            <a:endParaRPr lang="en-GB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Coordinate school visits via weekly office hours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Help to interview new recruits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Assist with event organisation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Design materials + social media content</a:t>
            </a:r>
            <a:endParaRPr lang="en-GB" altLang="en-US" sz="2800" dirty="0">
              <a:solidFill>
                <a:srgbClr val="5B57A6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547664" y="2473883"/>
            <a:ext cx="720080" cy="144016"/>
          </a:xfrm>
          <a:prstGeom prst="donu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Ruta Vaiciute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61968" y="3032050"/>
            <a:ext cx="4320480" cy="2989338"/>
          </a:xfrm>
        </p:spPr>
        <p:txBody>
          <a:bodyPr/>
          <a:lstStyle/>
          <a:p>
            <a:pPr marL="457200" lvl="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Application </a:t>
            </a:r>
            <a:r>
              <a:rPr lang="en-GB" altLang="en-US" sz="2800" dirty="0"/>
              <a:t>process</a:t>
            </a:r>
          </a:p>
          <a:p>
            <a:pPr marL="457200" lvl="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/>
              <a:t>Recruitment day</a:t>
            </a:r>
          </a:p>
          <a:p>
            <a:pPr marL="457200" lvl="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Becoming a Senior Ambassadors</a:t>
            </a:r>
            <a:endParaRPr lang="en-GB" altLang="en-US" sz="2800" dirty="0"/>
          </a:p>
          <a:p>
            <a:pPr marL="457200" lvl="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/>
              <a:t>Inspiring others – and each other</a:t>
            </a:r>
            <a:r>
              <a:rPr lang="en-GB" altLang="en-US" sz="2800" dirty="0" smtClean="0"/>
              <a:t>!</a:t>
            </a:r>
            <a:endParaRPr lang="en-GB" altLang="en-US" sz="2800" dirty="0"/>
          </a:p>
        </p:txBody>
      </p:sp>
      <p:pic>
        <p:nvPicPr>
          <p:cNvPr id="4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671" b="16400"/>
          <a:stretch/>
        </p:blipFill>
        <p:spPr>
          <a:xfrm>
            <a:off x="4746606" y="2996952"/>
            <a:ext cx="3940194" cy="2186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968" y="1424421"/>
            <a:ext cx="87745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Year 2 Modern Languages student</a:t>
            </a:r>
          </a:p>
          <a:p>
            <a:pPr marL="457200" lvl="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First contact with Routes via Newcastle University Open Days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8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Liam Innis</a:t>
            </a:r>
          </a:p>
        </p:txBody>
      </p:sp>
      <p:pic>
        <p:nvPicPr>
          <p:cNvPr id="4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5497" y="1311086"/>
            <a:ext cx="6804099" cy="471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005BA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rgbClr val="005BAA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BAA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BAA"/>
                </a:solidFill>
                <a:latin typeface="Trebuchet MS" panose="020B0603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Final </a:t>
            </a:r>
            <a:r>
              <a:rPr lang="en-GB" altLang="en-US" sz="2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year Modern Languages  </a:t>
            </a: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     student </a:t>
            </a:r>
            <a:r>
              <a:rPr lang="en-GB" altLang="en-US" sz="2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from Darlington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Early </a:t>
            </a:r>
            <a:r>
              <a:rPr lang="en-GB" altLang="en-US" sz="28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awareness of Routes </a:t>
            </a:r>
            <a:r>
              <a:rPr lang="en-GB" altLang="en-US" sz="28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at school and college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ea typeface="ＭＳ Ｐゴシック" charset="-128"/>
              </a:rPr>
              <a:t>Senior </a:t>
            </a:r>
            <a:r>
              <a:rPr lang="en-GB" altLang="en-US" sz="2800" dirty="0">
                <a:solidFill>
                  <a:srgbClr val="5B57A6"/>
                </a:solidFill>
                <a:ea typeface="ＭＳ Ｐゴシック" charset="-128"/>
              </a:rPr>
              <a:t>Student Ambassador since second year developing leadership, organisation + </a:t>
            </a:r>
            <a:r>
              <a:rPr lang="en-GB" altLang="en-US" sz="2800" dirty="0" smtClean="0">
                <a:solidFill>
                  <a:srgbClr val="5B57A6"/>
                </a:solidFill>
                <a:ea typeface="ＭＳ Ｐゴシック" charset="-128"/>
              </a:rPr>
              <a:t>responsibilities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5B57A6"/>
                </a:solidFill>
                <a:ea typeface="ＭＳ Ｐゴシック" charset="-128"/>
              </a:rPr>
              <a:t>ALL/Routes into Languages Student Language Ambassador of the Year 2015</a:t>
            </a:r>
          </a:p>
          <a:p>
            <a:pPr eaLnBrk="1" hangingPunct="1">
              <a:buFontTx/>
              <a:buChar char="•"/>
            </a:pPr>
            <a:endParaRPr lang="en-GB" altLang="en-US" sz="2800" dirty="0">
              <a:solidFill>
                <a:srgbClr val="5B57A6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7" t="15636" r="38234" b="17809"/>
          <a:stretch>
            <a:fillRect/>
          </a:stretch>
        </p:blipFill>
        <p:spPr bwMode="auto">
          <a:xfrm>
            <a:off x="457200" y="1236758"/>
            <a:ext cx="173672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r="9238"/>
          <a:stretch>
            <a:fillRect/>
          </a:stretch>
        </p:blipFill>
        <p:spPr>
          <a:xfrm>
            <a:off x="144054" y="72725"/>
            <a:ext cx="2555738" cy="2632725"/>
          </a:xfrm>
          <a:ln w="98425" cap="flat" cmpd="sng">
            <a:noFill/>
            <a:bevel/>
          </a:ln>
        </p:spPr>
      </p:pic>
      <p:sp>
        <p:nvSpPr>
          <p:cNvPr id="6" name="Rectangle 5"/>
          <p:cNvSpPr/>
          <p:nvPr/>
        </p:nvSpPr>
        <p:spPr>
          <a:xfrm>
            <a:off x="2843808" y="224077"/>
            <a:ext cx="61926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5B57A6"/>
                </a:solidFill>
                <a:latin typeface="+mn-lt"/>
                <a:ea typeface="ＭＳ Ｐゴシック" charset="-128"/>
              </a:rPr>
              <a:t>"Liam's ability to inspire shines through in the feedback received from both teachers and pupils. His particular strengths lay in the honesty of his approach and a superb understanding of his audience. In sharing his personal experiences of growing up in the North East, he is able to display a great deal of empathy for the diverse groups of pupils he encounters in his </a:t>
            </a:r>
            <a:r>
              <a:rPr lang="en-GB" sz="1900" dirty="0" smtClean="0">
                <a:solidFill>
                  <a:srgbClr val="5B57A6"/>
                </a:solidFill>
                <a:latin typeface="+mn-lt"/>
                <a:ea typeface="ＭＳ Ｐゴシック" charset="-128"/>
              </a:rPr>
              <a:t>work as a Senior Student Language Ambassador.”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569359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“Thanks once again! In the </a:t>
            </a:r>
            <a:r>
              <a:rPr lang="en-GB" sz="2000" dirty="0">
                <a:solidFill>
                  <a:srgbClr val="00B0F0"/>
                </a:solidFill>
                <a:latin typeface="+mj-lt"/>
              </a:rPr>
              <a:t>evaluation sheets the pupils </a:t>
            </a:r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completed, </a:t>
            </a:r>
            <a:r>
              <a:rPr lang="en-GB" sz="2000" dirty="0">
                <a:solidFill>
                  <a:srgbClr val="00B0F0"/>
                </a:solidFill>
                <a:latin typeface="+mj-lt"/>
              </a:rPr>
              <a:t>many commented that working with you was a highlight of their day</a:t>
            </a:r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54" y="544522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+mj-lt"/>
              </a:rPr>
              <a:t>“Our students really benefited… they were singing your </a:t>
            </a:r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praises! Many </a:t>
            </a:r>
            <a:r>
              <a:rPr lang="en-GB" sz="2000" dirty="0">
                <a:solidFill>
                  <a:srgbClr val="00B0F0"/>
                </a:solidFill>
                <a:latin typeface="+mj-lt"/>
              </a:rPr>
              <a:t>have been enthused to continue with languages</a:t>
            </a:r>
            <a:r>
              <a:rPr lang="en-GB" sz="2000" dirty="0" smtClean="0">
                <a:solidFill>
                  <a:srgbClr val="00B0F0"/>
                </a:solidFill>
                <a:latin typeface="+mj-lt"/>
              </a:rPr>
              <a:t>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054" y="2997256"/>
            <a:ext cx="313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+mn-lt"/>
                <a:ea typeface="ＭＳ Ｐゴシック" charset="-128"/>
              </a:rPr>
              <a:t>Teacher Feedback</a:t>
            </a:r>
            <a:r>
              <a:rPr lang="en-GB" sz="2400" dirty="0">
                <a:solidFill>
                  <a:srgbClr val="0070C0"/>
                </a:solidFill>
                <a:latin typeface="+mn-lt"/>
                <a:ea typeface="ＭＳ Ｐゴシック" charset="-128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3609"/>
          <a:stretch/>
        </p:blipFill>
        <p:spPr>
          <a:xfrm>
            <a:off x="4716016" y="3102811"/>
            <a:ext cx="3551818" cy="2097764"/>
          </a:xfrm>
          <a:prstGeom prst="rect">
            <a:avLst/>
          </a:prstGeom>
        </p:spPr>
      </p:pic>
      <p:pic>
        <p:nvPicPr>
          <p:cNvPr id="12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:\Humanities\LLAS\Routes into Languages\Logos and templates\Logos\HEFCE\HEFCE logo JPEG white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1900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202694" y="548680"/>
            <a:ext cx="8738611" cy="47251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Benefits &amp; Rewards</a:t>
            </a:r>
          </a:p>
        </p:txBody>
      </p:sp>
    </p:spTree>
    <p:extLst>
      <p:ext uri="{BB962C8B-B14F-4D97-AF65-F5344CB8AC3E}">
        <p14:creationId xmlns:p14="http://schemas.microsoft.com/office/powerpoint/2010/main" val="14920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5350"/>
          <a:stretch/>
        </p:blipFill>
        <p:spPr>
          <a:xfrm>
            <a:off x="0" y="0"/>
            <a:ext cx="4136958" cy="3719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/>
          <a:stretch/>
        </p:blipFill>
        <p:spPr>
          <a:xfrm>
            <a:off x="4136958" y="0"/>
            <a:ext cx="5007042" cy="3768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b="1477"/>
          <a:stretch/>
        </p:blipFill>
        <p:spPr>
          <a:xfrm>
            <a:off x="-8653" y="3544491"/>
            <a:ext cx="9170453" cy="331350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969" y="-165048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Looking ahead…</a:t>
            </a:r>
          </a:p>
        </p:txBody>
      </p:sp>
    </p:spTree>
    <p:extLst>
      <p:ext uri="{BB962C8B-B14F-4D97-AF65-F5344CB8AC3E}">
        <p14:creationId xmlns:p14="http://schemas.microsoft.com/office/powerpoint/2010/main" val="12255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326</Words>
  <Application>Microsoft Office PowerPoint</Application>
  <PresentationFormat>On-screen Show (4:3)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Trebuchet MS</vt:lpstr>
      <vt:lpstr>Default Design</vt:lpstr>
      <vt:lpstr>Leading The Way  The Senior Student Language Ambassador Team</vt:lpstr>
      <vt:lpstr>Student Language Ambassadors</vt:lpstr>
      <vt:lpstr>Recruitment &amp; Selection</vt:lpstr>
      <vt:lpstr>The Senior Student Ambassadors</vt:lpstr>
      <vt:lpstr>Ruta Vaiciute</vt:lpstr>
      <vt:lpstr>Liam Innis</vt:lpstr>
      <vt:lpstr>PowerPoint Presentation</vt:lpstr>
      <vt:lpstr>Benefits &amp; Rewards</vt:lpstr>
      <vt:lpstr>Looking ahead…</vt:lpstr>
    </vt:vector>
  </TitlesOfParts>
  <Company>UoS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rej</dc:creator>
  <cp:lastModifiedBy>Gallagher-Brett A.</cp:lastModifiedBy>
  <cp:revision>175</cp:revision>
  <cp:lastPrinted>2016-01-25T13:49:01Z</cp:lastPrinted>
  <dcterms:created xsi:type="dcterms:W3CDTF">2009-11-26T19:21:11Z</dcterms:created>
  <dcterms:modified xsi:type="dcterms:W3CDTF">2016-02-04T11:53:20Z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